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315" r:id="rId3"/>
    <p:sldId id="456" r:id="rId4"/>
    <p:sldId id="457" r:id="rId5"/>
    <p:sldId id="459" r:id="rId6"/>
    <p:sldId id="461" r:id="rId7"/>
    <p:sldId id="464" r:id="rId8"/>
    <p:sldId id="462" r:id="rId9"/>
    <p:sldId id="463" r:id="rId10"/>
    <p:sldId id="465" r:id="rId11"/>
    <p:sldId id="466" r:id="rId12"/>
    <p:sldId id="467" r:id="rId13"/>
    <p:sldId id="460" r:id="rId14"/>
    <p:sldId id="469" r:id="rId15"/>
    <p:sldId id="468" r:id="rId16"/>
    <p:sldId id="470" r:id="rId17"/>
    <p:sldId id="471" r:id="rId18"/>
    <p:sldId id="476" r:id="rId19"/>
    <p:sldId id="493" r:id="rId20"/>
    <p:sldId id="477" r:id="rId21"/>
    <p:sldId id="454" r:id="rId22"/>
    <p:sldId id="478" r:id="rId23"/>
    <p:sldId id="455" r:id="rId24"/>
    <p:sldId id="479" r:id="rId25"/>
    <p:sldId id="480" r:id="rId26"/>
    <p:sldId id="484" r:id="rId27"/>
    <p:sldId id="485" r:id="rId28"/>
    <p:sldId id="486" r:id="rId29"/>
    <p:sldId id="487" r:id="rId30"/>
    <p:sldId id="488" r:id="rId31"/>
    <p:sldId id="494" r:id="rId32"/>
    <p:sldId id="495" r:id="rId33"/>
    <p:sldId id="491" r:id="rId3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FF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79" autoAdjust="0"/>
  </p:normalViewPr>
  <p:slideViewPr>
    <p:cSldViewPr snapToGrid="0" snapToObjects="1">
      <p:cViewPr>
        <p:scale>
          <a:sx n="79" d="100"/>
          <a:sy n="79" d="100"/>
        </p:scale>
        <p:origin x="-101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8FED3-42A5-488D-ABC7-CC9878B4F230}" type="datetimeFigureOut">
              <a:rPr lang="en-US" smtClean="0"/>
              <a:t>11/25/2015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F3C278-C5C8-4141-B4C9-0F4F11513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58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24174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CD87FDC-F33B-42CA-B0D5-BB2088678029}" type="datetime1">
              <a:rPr lang="en-US" altLang="en-US" smtClean="0"/>
              <a:t>11/25/2015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79318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102AC0C-AAB7-4556-B321-32F18A07FB48}" type="datetime1">
              <a:rPr lang="en-US" altLang="en-US" smtClean="0"/>
              <a:t>11/25/2015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FEA02DF-A48C-49ED-8C61-3398E80BA2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06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54CC350-2337-42A5-A627-9A14F3818F8F}" type="datetime1">
              <a:rPr lang="en-US" altLang="en-US" smtClean="0"/>
              <a:t>11/25/2015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7949FC7-73B0-4847-87E9-496A4FA7CB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3117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6364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9364"/>
            <a:ext cx="8229600" cy="415679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1143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04BD59F-FD83-4DAA-B95A-B54969432AB9}" type="datetime1">
              <a:rPr lang="en-US" altLang="en-US" smtClean="0"/>
              <a:t>11/25/2015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200" b="1"/>
            </a:lvl1pPr>
          </a:lstStyle>
          <a:p>
            <a:fld id="{D9BA9C6D-FA02-438E-B37E-110BEE5292A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750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941F977-4EA1-4AB5-B919-265903CFB00E}" type="datetime1">
              <a:rPr lang="en-US" altLang="en-US" smtClean="0"/>
              <a:t>11/25/2015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228E474-F0CE-4B50-96D0-7A630F4250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105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79E563F-8030-4701-9613-0361744EBF8E}" type="datetime1">
              <a:rPr lang="en-US" altLang="en-US" smtClean="0"/>
              <a:t>11/25/2015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0C9333B-4FC6-4CB9-95EF-E8A858B270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3186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CFB6623-9AB7-4D55-9E01-E86212C66FE0}" type="datetime1">
              <a:rPr lang="en-US" altLang="en-US" smtClean="0"/>
              <a:t>11/25/2015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11DB4E0-B555-42CC-A941-D8C132C96A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8854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9FFB400-9DDE-42E2-BCA1-2936932D941E}" type="datetime1">
              <a:rPr lang="en-US" altLang="en-US" smtClean="0"/>
              <a:t>11/25/2015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545C8F0-2C97-459A-9B3E-BF7C81A8C1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5058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9B14062-4C28-4CAA-819B-7F05D3DE3090}" type="datetime1">
              <a:rPr lang="en-US" altLang="en-US" smtClean="0"/>
              <a:t>11/25/2015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236662E-FF7F-484D-B77C-BC786E3FCF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8486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F6F51A3-837D-41D1-A6F1-EA234A763E78}" type="datetime1">
              <a:rPr lang="en-US" altLang="en-US" smtClean="0"/>
              <a:t>11/25/2015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5D028E0-0710-41D8-86F3-ACD88DEA62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9775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CDAF465-6543-4E77-B168-2E9DEAE05F9F}" type="datetime1">
              <a:rPr lang="en-US" altLang="en-US" smtClean="0"/>
              <a:t>11/25/2015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213C820-1D5D-4BBC-897C-C681EA1028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7012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1588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452688"/>
            <a:ext cx="822960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569075"/>
            <a:ext cx="9144000" cy="28892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83185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030" name="Picture 9" descr="UMBClogo_offset_cmyk-W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27000"/>
            <a:ext cx="3316288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Box 10"/>
          <p:cNvSpPr txBox="1">
            <a:spLocks noChangeArrowheads="1"/>
          </p:cNvSpPr>
          <p:nvPr userDrawn="1"/>
        </p:nvSpPr>
        <p:spPr bwMode="auto">
          <a:xfrm>
            <a:off x="7181850" y="6542088"/>
            <a:ext cx="1822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r"/>
            <a:r>
              <a:rPr lang="en-US" altLang="en-US" sz="1400">
                <a:latin typeface="Arial" pitchFamily="34" charset="0"/>
              </a:rPr>
              <a:t>www.umbc.edu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JenqhpwvlA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youtube.com/watch?v=g0TaYhjpOf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 smtClean="0"/>
              <a:t>CMSC201</a:t>
            </a:r>
            <a:br>
              <a:rPr lang="en-US" altLang="en-US" dirty="0" smtClean="0"/>
            </a:br>
            <a:r>
              <a:rPr lang="en-US" altLang="en-US" dirty="0" smtClean="0"/>
              <a:t> Computer Science I for Majors</a:t>
            </a:r>
            <a:r>
              <a:rPr lang="en-US" altLang="en-US" sz="4000" dirty="0" smtClean="0"/>
              <a:t/>
            </a:r>
            <a:br>
              <a:rPr lang="en-US" altLang="en-US" sz="4000" dirty="0" smtClean="0"/>
            </a:br>
            <a:r>
              <a:rPr lang="en-US" altLang="en-US" sz="4000" dirty="0" smtClean="0"/>
              <a:t/>
            </a:r>
            <a:br>
              <a:rPr lang="en-US" altLang="en-US" sz="4000" dirty="0" smtClean="0"/>
            </a:br>
            <a:r>
              <a:rPr lang="en-US" altLang="en-US" sz="4000" dirty="0" smtClean="0"/>
              <a:t>Lecture 0X – </a:t>
            </a:r>
            <a:r>
              <a:rPr lang="en-US" altLang="en-US" dirty="0" smtClean="0"/>
              <a:t>Careers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</a:rPr>
              <a:t>Prof. Katherine Gibson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2"/>
          <a:stretch/>
        </p:blipFill>
        <p:spPr>
          <a:xfrm>
            <a:off x="1028700" y="1008421"/>
            <a:ext cx="7086601" cy="532243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733925" y="6585605"/>
            <a:ext cx="68219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http://www.rasmussen.edu/degrees/technology/blog/what-can-you-do-with-computer-science-degree/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414091" y="2531381"/>
            <a:ext cx="1081584" cy="1222472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3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Applications Developer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Daily </a:t>
            </a:r>
            <a:r>
              <a:rPr lang="en-US" dirty="0"/>
              <a:t>duties:</a:t>
            </a:r>
          </a:p>
          <a:p>
            <a:pPr lvl="1"/>
            <a:r>
              <a:rPr lang="en-US" sz="2400" dirty="0" smtClean="0"/>
              <a:t>Design </a:t>
            </a:r>
            <a:r>
              <a:rPr lang="en-US" sz="2400" dirty="0"/>
              <a:t>or customize computer applications </a:t>
            </a:r>
            <a:r>
              <a:rPr lang="en-US" sz="2400" dirty="0" smtClean="0"/>
              <a:t>software</a:t>
            </a:r>
          </a:p>
          <a:p>
            <a:pPr lvl="1"/>
            <a:r>
              <a:rPr lang="en-US" sz="2400" dirty="0" smtClean="0"/>
              <a:t>Modify </a:t>
            </a:r>
            <a:r>
              <a:rPr lang="en-US" sz="2400" dirty="0"/>
              <a:t>existing software to optimize operational efficiency or correct </a:t>
            </a:r>
            <a:r>
              <a:rPr lang="en-US" sz="2400" dirty="0" smtClean="0"/>
              <a:t>errors</a:t>
            </a:r>
          </a:p>
          <a:p>
            <a:pPr lvl="1"/>
            <a:r>
              <a:rPr lang="en-US" sz="2400" dirty="0" smtClean="0"/>
              <a:t>Evaluate </a:t>
            </a:r>
            <a:r>
              <a:rPr lang="en-US" sz="2400" dirty="0"/>
              <a:t>software requirements and user needs to determine software feasibility</a:t>
            </a:r>
          </a:p>
          <a:p>
            <a:r>
              <a:rPr lang="en-US" sz="2800" b="1" dirty="0" smtClean="0"/>
              <a:t>Available </a:t>
            </a:r>
            <a:r>
              <a:rPr lang="en-US" sz="2800" b="1" dirty="0"/>
              <a:t>jobs (7/2014 – 6/2015): 165,063</a:t>
            </a:r>
          </a:p>
          <a:p>
            <a:r>
              <a:rPr lang="en-US" sz="2800" b="1" dirty="0" smtClean="0"/>
              <a:t>Projected </a:t>
            </a:r>
            <a:r>
              <a:rPr lang="en-US" sz="2800" b="1" dirty="0"/>
              <a:t>growth (2012-2022): 22 percent or higher</a:t>
            </a:r>
          </a:p>
          <a:p>
            <a:r>
              <a:rPr lang="en-US" sz="2800" b="1" dirty="0" smtClean="0"/>
              <a:t>Median </a:t>
            </a:r>
            <a:r>
              <a:rPr lang="en-US" sz="2800" b="1" dirty="0"/>
              <a:t>annual salary (2014): $95,510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5" name="Rounded Rectangle 4"/>
          <p:cNvSpPr/>
          <p:nvPr/>
        </p:nvSpPr>
        <p:spPr>
          <a:xfrm>
            <a:off x="1601459" y="3385623"/>
            <a:ext cx="1779414" cy="404325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6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00790" y="2130425"/>
            <a:ext cx="8542420" cy="1470025"/>
          </a:xfrm>
        </p:spPr>
        <p:txBody>
          <a:bodyPr/>
          <a:lstStyle/>
          <a:p>
            <a:r>
              <a:rPr lang="en-US" dirty="0" smtClean="0"/>
              <a:t>Interdisciplinary Computer Science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6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63" y="826364"/>
            <a:ext cx="8410074" cy="1143000"/>
          </a:xfrm>
        </p:spPr>
        <p:txBody>
          <a:bodyPr/>
          <a:lstStyle/>
          <a:p>
            <a:r>
              <a:rPr lang="en-US" dirty="0" smtClean="0"/>
              <a:t>Learning to Program is for Everyone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 </a:t>
            </a:r>
            <a:r>
              <a:rPr lang="en-US" dirty="0">
                <a:hlinkClick r:id="rId2"/>
              </a:rPr>
              <a:t>Lost Interview with Steve Jobs</a:t>
            </a:r>
            <a:r>
              <a:rPr lang="en-US" dirty="0"/>
              <a:t>, </a:t>
            </a:r>
            <a:r>
              <a:rPr lang="en-US" dirty="0" smtClean="0"/>
              <a:t>he said:</a:t>
            </a:r>
          </a:p>
          <a:p>
            <a:endParaRPr lang="en-US" dirty="0"/>
          </a:p>
          <a:p>
            <a:pPr marL="914400" lvl="1" indent="0">
              <a:buNone/>
            </a:pPr>
            <a:r>
              <a:rPr lang="en-US" sz="3600" dirty="0" smtClean="0"/>
              <a:t>“</a:t>
            </a:r>
            <a:r>
              <a:rPr lang="en-US" sz="3600" dirty="0"/>
              <a:t>I think everybody in this country should </a:t>
            </a:r>
            <a:r>
              <a:rPr lang="en-US" sz="3600" dirty="0" smtClean="0"/>
              <a:t> learn  how  to  program  a </a:t>
            </a:r>
            <a:r>
              <a:rPr lang="en-US" sz="3600" dirty="0"/>
              <a:t>computer because </a:t>
            </a:r>
            <a:r>
              <a:rPr lang="en-US" sz="3600" dirty="0" smtClean="0"/>
              <a:t>it  </a:t>
            </a:r>
            <a:r>
              <a:rPr lang="en-US" sz="3600" dirty="0"/>
              <a:t>teaches </a:t>
            </a:r>
            <a:r>
              <a:rPr lang="en-US" sz="3600" dirty="0" smtClean="0"/>
              <a:t>you </a:t>
            </a:r>
            <a:br>
              <a:rPr lang="en-US" sz="3600" dirty="0" smtClean="0"/>
            </a:br>
            <a:r>
              <a:rPr lang="en-US" sz="3600" dirty="0" smtClean="0"/>
              <a:t>how </a:t>
            </a:r>
            <a:r>
              <a:rPr lang="en-US" sz="3600" dirty="0"/>
              <a:t>to think.”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558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Science and Biology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Human Genome Project</a:t>
            </a:r>
          </a:p>
          <a:p>
            <a:r>
              <a:rPr lang="en-US" dirty="0" smtClean="0"/>
              <a:t>Tagging and tracking animals</a:t>
            </a:r>
          </a:p>
          <a:p>
            <a:r>
              <a:rPr lang="en-US" dirty="0" smtClean="0"/>
              <a:t>Protein folding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2" r="33948" b="17475"/>
          <a:stretch/>
        </p:blipFill>
        <p:spPr>
          <a:xfrm>
            <a:off x="1324396" y="3698285"/>
            <a:ext cx="2773279" cy="2731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2"/>
          <a:stretch/>
        </p:blipFill>
        <p:spPr>
          <a:xfrm>
            <a:off x="6039852" y="1967583"/>
            <a:ext cx="2197608" cy="16057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6" t="14392"/>
          <a:stretch/>
        </p:blipFill>
        <p:spPr>
          <a:xfrm>
            <a:off x="4726823" y="3862077"/>
            <a:ext cx="3510637" cy="254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7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Science and Film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Animated films</a:t>
            </a:r>
          </a:p>
          <a:p>
            <a:r>
              <a:rPr lang="en-US" dirty="0" smtClean="0"/>
              <a:t>Motion capture</a:t>
            </a:r>
          </a:p>
          <a:p>
            <a:r>
              <a:rPr lang="en-US" dirty="0"/>
              <a:t>CG special effects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3926389"/>
            <a:ext cx="4000500" cy="224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785" y="4399550"/>
            <a:ext cx="3769898" cy="1726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785" y="1750423"/>
            <a:ext cx="3553320" cy="222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7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Science and Healthcare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Pharmaceutical manufacturing</a:t>
            </a:r>
          </a:p>
          <a:p>
            <a:r>
              <a:rPr lang="en-US" dirty="0" smtClean="0"/>
              <a:t>Predictive diagnostics</a:t>
            </a:r>
          </a:p>
          <a:p>
            <a:r>
              <a:rPr lang="en-US" dirty="0"/>
              <a:t>Chemotherapy machines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2" y="4052799"/>
            <a:ext cx="3275669" cy="2188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2" t="33314" r="35052" b="13350"/>
          <a:stretch/>
        </p:blipFill>
        <p:spPr>
          <a:xfrm>
            <a:off x="6124072" y="1828922"/>
            <a:ext cx="2719137" cy="1856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66"/>
          <a:stretch/>
        </p:blipFill>
        <p:spPr>
          <a:xfrm>
            <a:off x="4307305" y="3841763"/>
            <a:ext cx="4379495" cy="261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Science and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Analyzing data from spacecraft</a:t>
            </a:r>
          </a:p>
          <a:p>
            <a:r>
              <a:rPr lang="en-US" dirty="0" smtClean="0"/>
              <a:t>Planning the Mars mission</a:t>
            </a:r>
          </a:p>
          <a:p>
            <a:r>
              <a:rPr lang="en-US" dirty="0"/>
              <a:t>Programming landers, shuttles, etc.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9" r="45439"/>
          <a:stretch/>
        </p:blipFill>
        <p:spPr>
          <a:xfrm>
            <a:off x="457200" y="3866534"/>
            <a:ext cx="3242905" cy="23630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r="12755"/>
          <a:stretch/>
        </p:blipFill>
        <p:spPr>
          <a:xfrm>
            <a:off x="4030578" y="4018091"/>
            <a:ext cx="2370221" cy="22115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854530" y="1969364"/>
            <a:ext cx="2145092" cy="4424922"/>
            <a:chOff x="6854530" y="1969364"/>
            <a:chExt cx="2145092" cy="442492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57" r="7088"/>
            <a:stretch/>
          </p:blipFill>
          <p:spPr>
            <a:xfrm>
              <a:off x="6854530" y="1969364"/>
              <a:ext cx="2145092" cy="396325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132991" y="5932621"/>
              <a:ext cx="15881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Margaret Hamilton &amp;</a:t>
              </a:r>
              <a:br>
                <a:rPr lang="en-US" sz="1200" dirty="0" smtClean="0"/>
              </a:br>
              <a:r>
                <a:rPr lang="en-US" sz="1200" dirty="0" smtClean="0"/>
                <a:t>her Apollo 11 code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6780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Google’s self-driving car</a:t>
            </a:r>
          </a:p>
          <a:p>
            <a:r>
              <a:rPr lang="en-US" dirty="0" smtClean="0"/>
              <a:t>Automated factories</a:t>
            </a:r>
          </a:p>
          <a:p>
            <a:r>
              <a:rPr lang="en-US" dirty="0" smtClean="0"/>
              <a:t>Robots!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Robot bloopers:</a:t>
            </a:r>
          </a:p>
          <a:p>
            <a:pPr marL="457200" lvl="1" indent="0">
              <a:buNone/>
            </a:pP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www.youtube.com/watch?v=g0TaYhjpOfo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08154" y="4776536"/>
            <a:ext cx="8626640" cy="1467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Science and </a:t>
            </a:r>
            <a:r>
              <a:rPr lang="en-US" dirty="0" err="1" smtClean="0"/>
              <a:t>MechE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1"/>
          <a:stretch/>
        </p:blipFill>
        <p:spPr>
          <a:xfrm>
            <a:off x="733928" y="3729000"/>
            <a:ext cx="2863515" cy="2646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474" y="4411663"/>
            <a:ext cx="3048000" cy="1714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474" y="4411663"/>
            <a:ext cx="3048000" cy="1714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370" y="1969364"/>
            <a:ext cx="3020946" cy="217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6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Science and Finance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High-frequency trading</a:t>
            </a:r>
          </a:p>
          <a:p>
            <a:r>
              <a:rPr lang="en-US" dirty="0"/>
              <a:t>Computational finance</a:t>
            </a:r>
          </a:p>
          <a:p>
            <a:r>
              <a:rPr lang="en-US" dirty="0"/>
              <a:t>Risk </a:t>
            </a:r>
            <a:r>
              <a:rPr lang="en-US" dirty="0" smtClean="0"/>
              <a:t>analysis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5" name="Picture 4" descr="Flash-boys-jkt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643" y="4014516"/>
            <a:ext cx="1547157" cy="234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i.stack.imgur.com/yZQgZ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12187"/>
            <a:ext cx="6156586" cy="191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7" t="4886" r="7305" b="6973"/>
          <a:stretch/>
        </p:blipFill>
        <p:spPr>
          <a:xfrm>
            <a:off x="5654842" y="1864894"/>
            <a:ext cx="2722062" cy="203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3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introduce careers </a:t>
            </a:r>
            <a:r>
              <a:rPr lang="en-US" dirty="0"/>
              <a:t>in </a:t>
            </a:r>
            <a:r>
              <a:rPr lang="en-US" dirty="0" smtClean="0"/>
              <a:t>Computer Science</a:t>
            </a:r>
            <a:endParaRPr lang="en-US" dirty="0"/>
          </a:p>
          <a:p>
            <a:r>
              <a:rPr lang="en-US" dirty="0" smtClean="0"/>
              <a:t>To </a:t>
            </a:r>
            <a:r>
              <a:rPr lang="en-US" dirty="0"/>
              <a:t>explore using Computer </a:t>
            </a:r>
            <a:r>
              <a:rPr lang="en-US" dirty="0" smtClean="0"/>
              <a:t>Science with</a:t>
            </a:r>
            <a:br>
              <a:rPr lang="en-US" dirty="0" smtClean="0"/>
            </a:br>
            <a:r>
              <a:rPr lang="en-US" sz="3200" dirty="0" smtClean="0"/>
              <a:t>other fields (interdisciplinary)</a:t>
            </a:r>
          </a:p>
          <a:p>
            <a:r>
              <a:rPr lang="en-US" dirty="0" smtClean="0"/>
              <a:t>To better understand Computer </a:t>
            </a:r>
            <a:r>
              <a:rPr lang="en-US" dirty="0"/>
              <a:t>Science </a:t>
            </a:r>
            <a:r>
              <a:rPr lang="en-US" dirty="0" smtClean="0"/>
              <a:t>job </a:t>
            </a:r>
            <a:r>
              <a:rPr lang="en-US" dirty="0"/>
              <a:t>listings and descriptions</a:t>
            </a:r>
          </a:p>
          <a:p>
            <a:r>
              <a:rPr lang="en-US" dirty="0" smtClean="0"/>
              <a:t>To </a:t>
            </a:r>
            <a:r>
              <a:rPr lang="en-US" dirty="0"/>
              <a:t>discuss </a:t>
            </a:r>
            <a:r>
              <a:rPr lang="en-US" dirty="0" smtClean="0"/>
              <a:t>grad degrees in </a:t>
            </a:r>
            <a:r>
              <a:rPr lang="en-US" dirty="0"/>
              <a:t>Computer Science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529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Job Listings and Descriptions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Descriptions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Generally made up of the following: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Company Description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General Job Description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Required Skills</a:t>
            </a:r>
          </a:p>
          <a:p>
            <a:pPr marL="1371600" lvl="2" indent="-514350">
              <a:buFont typeface="+mj-lt"/>
              <a:buAutoNum type="arabicPeriod"/>
            </a:pPr>
            <a:r>
              <a:rPr lang="en-US" dirty="0"/>
              <a:t>Minimum education</a:t>
            </a:r>
          </a:p>
          <a:p>
            <a:pPr marL="1371600" lvl="2" indent="-514350">
              <a:buFont typeface="+mj-lt"/>
              <a:buAutoNum type="arabicPeriod"/>
            </a:pPr>
            <a:r>
              <a:rPr lang="en-US" dirty="0"/>
              <a:t>Minimum years of experience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Desired Skills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Other comments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157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Job Listing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Application Developer (Entry Level)</a:t>
            </a:r>
          </a:p>
          <a:p>
            <a:pPr lvl="1"/>
            <a:r>
              <a:rPr lang="en-US" dirty="0"/>
              <a:t>Required Skills:</a:t>
            </a:r>
          </a:p>
          <a:p>
            <a:pPr lvl="2" indent="-457200">
              <a:buFont typeface="+mj-lt"/>
              <a:buAutoNum type="arabicPeriod"/>
            </a:pPr>
            <a:r>
              <a:rPr lang="en-US" dirty="0"/>
              <a:t>B.S. degree or higher in Computer Science, Computer Engineering, or Electrical Engineering.</a:t>
            </a:r>
          </a:p>
          <a:p>
            <a:pPr lvl="2" indent="-457200">
              <a:buFont typeface="+mj-lt"/>
              <a:buAutoNum type="arabicPeriod"/>
            </a:pPr>
            <a:r>
              <a:rPr lang="en-US" dirty="0"/>
              <a:t>Programming skills in PHP</a:t>
            </a:r>
          </a:p>
          <a:p>
            <a:pPr lvl="2" indent="-457200">
              <a:buFont typeface="+mj-lt"/>
              <a:buAutoNum type="arabicPeriod"/>
            </a:pPr>
            <a:r>
              <a:rPr lang="en-US" dirty="0"/>
              <a:t>Experience in development of web applications</a:t>
            </a:r>
          </a:p>
          <a:p>
            <a:pPr lvl="2" indent="-457200">
              <a:buFont typeface="+mj-lt"/>
              <a:buAutoNum type="arabicPeriod"/>
            </a:pPr>
            <a:r>
              <a:rPr lang="en-US" dirty="0"/>
              <a:t>Experience in SQL</a:t>
            </a:r>
          </a:p>
          <a:p>
            <a:pPr lvl="2" indent="-457200">
              <a:buFont typeface="+mj-lt"/>
              <a:buAutoNum type="arabicPeriod"/>
            </a:pPr>
            <a:r>
              <a:rPr lang="en-US" dirty="0"/>
              <a:t>Experience with the software development lifecycle to include requirements definition and unit testing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770021" y="6597637"/>
            <a:ext cx="66173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http://www.telecomcareers.net/JobSeekerX/ViewJobEx.asp?back=y&amp;JobID=2OX0JJ5ZQv1o4tpCeekJqG4VwzDb5w</a:t>
            </a:r>
          </a:p>
        </p:txBody>
      </p:sp>
    </p:spTree>
    <p:extLst>
      <p:ext uri="{BB962C8B-B14F-4D97-AF65-F5344CB8AC3E}">
        <p14:creationId xmlns:p14="http://schemas.microsoft.com/office/powerpoint/2010/main" val="150855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Job Listing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Application Developer (Entry Level)</a:t>
            </a:r>
          </a:p>
          <a:p>
            <a:pPr lvl="1"/>
            <a:r>
              <a:rPr lang="en-US" dirty="0" smtClean="0"/>
              <a:t>Job Requirements:</a:t>
            </a:r>
          </a:p>
          <a:p>
            <a:pPr lvl="2"/>
            <a:r>
              <a:rPr lang="en-US" dirty="0" smtClean="0"/>
              <a:t>Bachelors </a:t>
            </a:r>
            <a:r>
              <a:rPr lang="en-US" dirty="0"/>
              <a:t>Degree in Computer Science, Engineering or a related technical discipline, or the equivalent combination of education, technical training, or work/military experience.</a:t>
            </a:r>
          </a:p>
          <a:p>
            <a:pPr lvl="2"/>
            <a:r>
              <a:rPr lang="en-US" dirty="0"/>
              <a:t>2-5 years of related software development experience.</a:t>
            </a:r>
          </a:p>
          <a:p>
            <a:pPr lvl="2"/>
            <a:r>
              <a:rPr lang="en-US" dirty="0"/>
              <a:t>Must have a minimum of a Secret security clearance; TS/SCI is preferred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5" name="Rounded Rectangle 4"/>
          <p:cNvSpPr/>
          <p:nvPr/>
        </p:nvSpPr>
        <p:spPr>
          <a:xfrm>
            <a:off x="4693575" y="1969364"/>
            <a:ext cx="2260678" cy="605394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645575" y="4636364"/>
            <a:ext cx="6836688" cy="42893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241764" y="5065295"/>
            <a:ext cx="4915647" cy="4114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326176" y="1810396"/>
            <a:ext cx="11657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???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0021" y="6597637"/>
            <a:ext cx="66173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http://www.telecomcareers.net/JobSeekerX/ViewJobEx.asp?back=y&amp;JobID=2OX0JJ5ZQv1o4tpCeekJqG4VwzDb5w</a:t>
            </a:r>
          </a:p>
        </p:txBody>
      </p:sp>
    </p:spTree>
    <p:extLst>
      <p:ext uri="{BB962C8B-B14F-4D97-AF65-F5344CB8AC3E}">
        <p14:creationId xmlns:p14="http://schemas.microsoft.com/office/powerpoint/2010/main" val="210588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Grad School</a:t>
            </a:r>
            <a:br>
              <a:rPr lang="en-US" dirty="0" smtClean="0"/>
            </a:br>
            <a:r>
              <a:rPr lang="en-US" dirty="0" smtClean="0"/>
              <a:t>(Master’s and Ph.D.)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8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(or Why Not) Grad School?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Reflect </a:t>
            </a:r>
            <a:r>
              <a:rPr lang="en-US" dirty="0" smtClean="0"/>
              <a:t>– think </a:t>
            </a:r>
            <a:r>
              <a:rPr lang="en-US" dirty="0"/>
              <a:t>about your education so </a:t>
            </a:r>
            <a:r>
              <a:rPr lang="en-US" dirty="0" smtClean="0"/>
              <a:t>far</a:t>
            </a:r>
          </a:p>
          <a:p>
            <a:pPr lvl="1"/>
            <a:r>
              <a:rPr lang="en-US" sz="3200" dirty="0" smtClean="0"/>
              <a:t>What </a:t>
            </a:r>
            <a:r>
              <a:rPr lang="en-US" sz="3200" dirty="0"/>
              <a:t>are your </a:t>
            </a:r>
            <a:r>
              <a:rPr lang="en-US" sz="3200" dirty="0" smtClean="0"/>
              <a:t>passions?</a:t>
            </a:r>
          </a:p>
          <a:p>
            <a:pPr lvl="1"/>
            <a:r>
              <a:rPr lang="en-US" sz="3200" dirty="0" smtClean="0"/>
              <a:t>What </a:t>
            </a:r>
            <a:r>
              <a:rPr lang="en-US" sz="3200" dirty="0"/>
              <a:t>are your goals in </a:t>
            </a:r>
            <a:r>
              <a:rPr lang="en-US" sz="3200" dirty="0" smtClean="0"/>
              <a:t>life?</a:t>
            </a:r>
          </a:p>
          <a:p>
            <a:pPr lvl="1"/>
            <a:r>
              <a:rPr lang="en-US" sz="3200" dirty="0" smtClean="0"/>
              <a:t>What </a:t>
            </a:r>
            <a:r>
              <a:rPr lang="en-US" sz="3200" dirty="0"/>
              <a:t>excites </a:t>
            </a:r>
            <a:r>
              <a:rPr lang="en-US" sz="3200" dirty="0" smtClean="0"/>
              <a:t>you?</a:t>
            </a:r>
          </a:p>
          <a:p>
            <a:pPr lvl="1"/>
            <a:r>
              <a:rPr lang="en-US" sz="3200" dirty="0" smtClean="0"/>
              <a:t>What </a:t>
            </a:r>
            <a:r>
              <a:rPr lang="en-US" sz="3200" dirty="0"/>
              <a:t>lifestyles might you want? </a:t>
            </a:r>
          </a:p>
          <a:p>
            <a:pPr lvl="4"/>
            <a:endParaRPr lang="en-US" sz="1100" dirty="0"/>
          </a:p>
          <a:p>
            <a:r>
              <a:rPr lang="en-US" dirty="0"/>
              <a:t>Avoid listening to what others tell you to do; think about what you </a:t>
            </a:r>
            <a:r>
              <a:rPr lang="en-US" dirty="0" smtClean="0"/>
              <a:t>want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25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78336" y="6550223"/>
            <a:ext cx="6023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http://web.cs.dartmouth.edu/undergraduate/major-redesign/advice-for-majors</a:t>
            </a:r>
          </a:p>
        </p:txBody>
      </p:sp>
    </p:spTree>
    <p:extLst>
      <p:ext uri="{BB962C8B-B14F-4D97-AF65-F5344CB8AC3E}">
        <p14:creationId xmlns:p14="http://schemas.microsoft.com/office/powerpoint/2010/main" val="384165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(or Why Not) Grad School?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b="1" dirty="0"/>
              <a:t>MS</a:t>
            </a:r>
            <a:r>
              <a:rPr lang="en-US" dirty="0"/>
              <a:t> is basically a technical degree that gives you more interesting job </a:t>
            </a:r>
            <a:r>
              <a:rPr lang="en-US" dirty="0" smtClean="0"/>
              <a:t>opportunities</a:t>
            </a:r>
            <a:endParaRPr lang="en-US" dirty="0"/>
          </a:p>
          <a:p>
            <a:r>
              <a:rPr lang="en-US" dirty="0"/>
              <a:t>A </a:t>
            </a:r>
            <a:r>
              <a:rPr lang="en-US" b="1" dirty="0"/>
              <a:t>PhD</a:t>
            </a:r>
            <a:r>
              <a:rPr lang="en-US" dirty="0"/>
              <a:t> is basically a research degree, which opens up a host of advanced and research-oriented </a:t>
            </a:r>
            <a:r>
              <a:rPr lang="en-US" dirty="0" smtClean="0"/>
              <a:t>opportunities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industry, MS and PhDs are often a ticket to eventual upper-level </a:t>
            </a:r>
            <a:r>
              <a:rPr lang="en-US" dirty="0" smtClean="0"/>
              <a:t>management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78336" y="6550223"/>
            <a:ext cx="6023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http://web.cs.dartmouth.edu/undergraduate/major-redesign/advice-for-majors</a:t>
            </a:r>
          </a:p>
        </p:txBody>
      </p:sp>
    </p:spTree>
    <p:extLst>
      <p:ext uri="{BB962C8B-B14F-4D97-AF65-F5344CB8AC3E}">
        <p14:creationId xmlns:p14="http://schemas.microsoft.com/office/powerpoint/2010/main" val="324941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Long is Grad School?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916" y="1969364"/>
            <a:ext cx="8795084" cy="4156799"/>
          </a:xfrm>
        </p:spPr>
        <p:txBody>
          <a:bodyPr/>
          <a:lstStyle/>
          <a:p>
            <a:r>
              <a:rPr lang="en-US" dirty="0" smtClean="0"/>
              <a:t>MS</a:t>
            </a:r>
          </a:p>
          <a:p>
            <a:pPr lvl="1"/>
            <a:r>
              <a:rPr lang="en-US" dirty="0" smtClean="0"/>
              <a:t>1 to 2 years is typical</a:t>
            </a:r>
          </a:p>
          <a:p>
            <a:endParaRPr lang="en-US" dirty="0"/>
          </a:p>
          <a:p>
            <a:r>
              <a:rPr lang="en-US" dirty="0"/>
              <a:t>PhD</a:t>
            </a:r>
          </a:p>
          <a:p>
            <a:pPr lvl="1"/>
            <a:r>
              <a:rPr lang="en-US" dirty="0"/>
              <a:t>4 to 6 years is typical</a:t>
            </a:r>
          </a:p>
          <a:p>
            <a:pPr lvl="1"/>
            <a:r>
              <a:rPr lang="en-US" dirty="0"/>
              <a:t>It can take longer! (8 years or more)</a:t>
            </a:r>
          </a:p>
          <a:p>
            <a:pPr lvl="2"/>
            <a:r>
              <a:rPr lang="en-US" sz="2800" dirty="0"/>
              <a:t>Many schools have a limit to how long you can take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78336" y="6550223"/>
            <a:ext cx="6023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http://web.cs.dartmouth.edu/undergraduate/major-redesign/advice-for-majors</a:t>
            </a:r>
          </a:p>
        </p:txBody>
      </p:sp>
    </p:spTree>
    <p:extLst>
      <p:ext uri="{BB962C8B-B14F-4D97-AF65-F5344CB8AC3E}">
        <p14:creationId xmlns:p14="http://schemas.microsoft.com/office/powerpoint/2010/main" val="74856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 Good For?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916" y="1969364"/>
            <a:ext cx="8795084" cy="4156799"/>
          </a:xfrm>
        </p:spPr>
        <p:txBody>
          <a:bodyPr/>
          <a:lstStyle/>
          <a:p>
            <a:r>
              <a:rPr lang="en-US" dirty="0" smtClean="0"/>
              <a:t>MS </a:t>
            </a:r>
            <a:r>
              <a:rPr lang="en-US" dirty="0"/>
              <a:t>is essentially a technical </a:t>
            </a:r>
            <a:r>
              <a:rPr lang="en-US" dirty="0" smtClean="0"/>
              <a:t>degree</a:t>
            </a:r>
          </a:p>
          <a:p>
            <a:pPr lvl="1"/>
            <a:r>
              <a:rPr lang="en-US" dirty="0" smtClean="0"/>
              <a:t>O</a:t>
            </a:r>
            <a:r>
              <a:rPr lang="en-US" dirty="0"/>
              <a:t>pen up a range of much more interesting </a:t>
            </a:r>
            <a:r>
              <a:rPr lang="en-US" dirty="0" smtClean="0"/>
              <a:t>jobs</a:t>
            </a:r>
          </a:p>
          <a:p>
            <a:pPr lvl="1"/>
            <a:r>
              <a:rPr lang="en-US" dirty="0" smtClean="0"/>
              <a:t>More responsibility</a:t>
            </a:r>
            <a:r>
              <a:rPr lang="en-US" dirty="0"/>
              <a:t>, creativity, flexibility, and </a:t>
            </a:r>
            <a:r>
              <a:rPr lang="en-US" dirty="0" smtClean="0"/>
              <a:t>income</a:t>
            </a:r>
          </a:p>
          <a:p>
            <a:endParaRPr lang="en-US" dirty="0"/>
          </a:p>
          <a:p>
            <a:r>
              <a:rPr lang="en-US" dirty="0"/>
              <a:t>PhD is basically a research degree</a:t>
            </a:r>
          </a:p>
          <a:p>
            <a:pPr lvl="1"/>
            <a:r>
              <a:rPr lang="en-US" dirty="0"/>
              <a:t>Research today is collaborative (interdisciplinary!)</a:t>
            </a:r>
          </a:p>
          <a:p>
            <a:pPr lvl="1"/>
            <a:r>
              <a:rPr lang="en-US" dirty="0"/>
              <a:t>No “lonely hacker toiling away alone in the night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Many become professors and also teach classes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28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78336" y="6550223"/>
            <a:ext cx="6023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http://web.cs.dartmouth.edu/undergraduate/major-redesign/advice-for-majors</a:t>
            </a:r>
          </a:p>
        </p:txBody>
      </p:sp>
    </p:spTree>
    <p:extLst>
      <p:ext uri="{BB962C8B-B14F-4D97-AF65-F5344CB8AC3E}">
        <p14:creationId xmlns:p14="http://schemas.microsoft.com/office/powerpoint/2010/main" val="363063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Paying for Grad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916" y="1969364"/>
            <a:ext cx="8795084" cy="4156799"/>
          </a:xfrm>
        </p:spPr>
        <p:txBody>
          <a:bodyPr/>
          <a:lstStyle/>
          <a:p>
            <a:r>
              <a:rPr lang="en-US" dirty="0" smtClean="0"/>
              <a:t>MS</a:t>
            </a:r>
          </a:p>
          <a:p>
            <a:pPr lvl="1"/>
            <a:r>
              <a:rPr lang="en-US" dirty="0" smtClean="0"/>
              <a:t>Vast majority require you pay tuition and fees</a:t>
            </a:r>
          </a:p>
          <a:p>
            <a:pPr lvl="1"/>
            <a:r>
              <a:rPr lang="en-US" dirty="0" smtClean="0"/>
              <a:t>Companies may pay for their employees to get an MS, either part-time or with a year off to go to school</a:t>
            </a:r>
            <a:endParaRPr lang="en-US" dirty="0"/>
          </a:p>
          <a:p>
            <a:r>
              <a:rPr lang="en-US" dirty="0" smtClean="0"/>
              <a:t>PhD</a:t>
            </a:r>
          </a:p>
          <a:p>
            <a:pPr lvl="1"/>
            <a:r>
              <a:rPr lang="en-US" dirty="0" smtClean="0"/>
              <a:t>For most STEM fields (including CS), the school pays you to get your degree, as long as you’re full-time</a:t>
            </a:r>
          </a:p>
          <a:p>
            <a:pPr lvl="1"/>
            <a:r>
              <a:rPr lang="en-US" dirty="0" smtClean="0"/>
              <a:t>Tuition, fees, and normally a (small) stipend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29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78336" y="6550223"/>
            <a:ext cx="6023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http://web.cs.dartmouth.edu/undergraduate/major-redesign/advice-for-majors</a:t>
            </a:r>
          </a:p>
        </p:txBody>
      </p:sp>
    </p:spTree>
    <p:extLst>
      <p:ext uri="{BB962C8B-B14F-4D97-AF65-F5344CB8AC3E}">
        <p14:creationId xmlns:p14="http://schemas.microsoft.com/office/powerpoint/2010/main" val="363063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Careers in STEM Fields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5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Applying to Grad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916" y="1969364"/>
            <a:ext cx="8795084" cy="4156799"/>
          </a:xfrm>
        </p:spPr>
        <p:txBody>
          <a:bodyPr/>
          <a:lstStyle/>
          <a:p>
            <a:r>
              <a:rPr lang="en-US" sz="2800" dirty="0"/>
              <a:t>Start </a:t>
            </a:r>
            <a:r>
              <a:rPr lang="en-US" sz="2800" dirty="0" smtClean="0"/>
              <a:t>early!</a:t>
            </a:r>
          </a:p>
          <a:p>
            <a:pPr lvl="1"/>
            <a:r>
              <a:rPr lang="en-US" sz="2400" dirty="0" smtClean="0"/>
              <a:t>Fall of senior year, or even the summer before that</a:t>
            </a:r>
            <a:endParaRPr lang="en-US" sz="2400" dirty="0"/>
          </a:p>
          <a:p>
            <a:r>
              <a:rPr lang="en-US" sz="2800" dirty="0"/>
              <a:t>Write to </a:t>
            </a:r>
            <a:r>
              <a:rPr lang="en-US" sz="2800" dirty="0" smtClean="0"/>
              <a:t>departments </a:t>
            </a:r>
            <a:r>
              <a:rPr lang="en-US" sz="2800" dirty="0"/>
              <a:t>and request informational brochures and application </a:t>
            </a:r>
            <a:r>
              <a:rPr lang="en-US" sz="2800" dirty="0" smtClean="0"/>
              <a:t>materials</a:t>
            </a:r>
          </a:p>
          <a:p>
            <a:r>
              <a:rPr lang="en-US" sz="2800" dirty="0" smtClean="0"/>
              <a:t>Ask professors who know you well for reference letters</a:t>
            </a:r>
            <a:endParaRPr lang="en-US" sz="2800" dirty="0"/>
          </a:p>
          <a:p>
            <a:r>
              <a:rPr lang="en-US" sz="2800" dirty="0"/>
              <a:t>Take the </a:t>
            </a:r>
            <a:r>
              <a:rPr lang="en-US" sz="2800" dirty="0" smtClean="0"/>
              <a:t>GRE </a:t>
            </a:r>
            <a:r>
              <a:rPr lang="en-US" sz="2800" dirty="0"/>
              <a:t>in </a:t>
            </a:r>
            <a:r>
              <a:rPr lang="en-US" sz="2800" dirty="0" smtClean="0"/>
              <a:t>October (or December), </a:t>
            </a:r>
            <a:r>
              <a:rPr lang="en-US" sz="2800" dirty="0"/>
              <a:t>and have the scores forwarded directly to the schools </a:t>
            </a:r>
            <a:r>
              <a:rPr lang="en-US" sz="2800" dirty="0" smtClean="0"/>
              <a:t>you applied to</a:t>
            </a:r>
          </a:p>
          <a:p>
            <a:r>
              <a:rPr lang="en-US" sz="2800" dirty="0" smtClean="0"/>
              <a:t>Send </a:t>
            </a:r>
            <a:r>
              <a:rPr lang="en-US" sz="2800" dirty="0"/>
              <a:t>in your application well before the </a:t>
            </a:r>
            <a:r>
              <a:rPr lang="en-US" sz="2800" dirty="0" smtClean="0"/>
              <a:t>deadline</a:t>
            </a:r>
            <a:endParaRPr lang="en-US" sz="2800" dirty="0"/>
          </a:p>
          <a:p>
            <a:r>
              <a:rPr lang="en-US" sz="2800" dirty="0"/>
              <a:t>Follow up on </a:t>
            </a:r>
            <a:r>
              <a:rPr lang="en-US" sz="2800" dirty="0" smtClean="0"/>
              <a:t>everything! (Be </a:t>
            </a:r>
            <a:r>
              <a:rPr lang="en-US" sz="2800" dirty="0"/>
              <a:t>paranoid about the </a:t>
            </a:r>
            <a:r>
              <a:rPr lang="en-US" sz="2800" dirty="0" smtClean="0"/>
              <a:t>mail)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30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78336" y="6550223"/>
            <a:ext cx="6023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http://web.cs.dartmouth.edu/undergraduate/major-redesign/advice-for-majors</a:t>
            </a:r>
          </a:p>
        </p:txBody>
      </p:sp>
    </p:spTree>
    <p:extLst>
      <p:ext uri="{BB962C8B-B14F-4D97-AF65-F5344CB8AC3E}">
        <p14:creationId xmlns:p14="http://schemas.microsoft.com/office/powerpoint/2010/main" val="82130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9364"/>
            <a:ext cx="8229600" cy="4156799"/>
          </a:xfrm>
        </p:spPr>
        <p:txBody>
          <a:bodyPr/>
          <a:lstStyle/>
          <a:p>
            <a:r>
              <a:rPr lang="en-US" dirty="0" smtClean="0"/>
              <a:t>No Lab this week (November 23</a:t>
            </a:r>
            <a:r>
              <a:rPr lang="en-US" baseline="30000" dirty="0" smtClean="0"/>
              <a:t>rd</a:t>
            </a:r>
            <a:r>
              <a:rPr lang="en-US" dirty="0" smtClean="0"/>
              <a:t> to 26</a:t>
            </a:r>
            <a:r>
              <a:rPr lang="en-US" baseline="30000" dirty="0" smtClean="0"/>
              <a:t>th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No office hours after Wednesday at 2:30pm</a:t>
            </a:r>
          </a:p>
          <a:p>
            <a:r>
              <a:rPr lang="en-US" dirty="0" smtClean="0"/>
              <a:t>Lab 12 will </a:t>
            </a:r>
            <a:r>
              <a:rPr lang="en-US" smtClean="0"/>
              <a:t>be held next </a:t>
            </a:r>
            <a:r>
              <a:rPr lang="en-US" dirty="0" smtClean="0"/>
              <a:t>week – our last lab! </a:t>
            </a:r>
            <a:r>
              <a:rPr lang="en-US" dirty="0" smtClean="0">
                <a:sym typeface="Wingdings" panose="05000000000000000000" pitchFamily="2" charset="2"/>
              </a:rPr>
              <a:t>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Project 2 has </a:t>
            </a:r>
            <a:r>
              <a:rPr lang="en-US" dirty="0" smtClean="0"/>
              <a:t>been posted</a:t>
            </a:r>
          </a:p>
          <a:p>
            <a:pPr lvl="1"/>
            <a:r>
              <a:rPr lang="en-US" dirty="0" smtClean="0"/>
              <a:t>Due </a:t>
            </a:r>
            <a:r>
              <a:rPr lang="en-US" dirty="0" smtClean="0"/>
              <a:t>on Tuesday, December </a:t>
            </a:r>
            <a:r>
              <a:rPr lang="en-US" dirty="0" smtClean="0"/>
              <a:t>8</a:t>
            </a:r>
            <a:r>
              <a:rPr lang="en-US" baseline="30000" dirty="0" smtClean="0"/>
              <a:t>th</a:t>
            </a:r>
            <a:r>
              <a:rPr lang="en-US" dirty="0" smtClean="0"/>
              <a:t> at </a:t>
            </a:r>
            <a:r>
              <a:rPr lang="en-US" dirty="0"/>
              <a:t>8:59pm</a:t>
            </a:r>
            <a:endParaRPr lang="en-US" dirty="0"/>
          </a:p>
          <a:p>
            <a:pPr lvl="2"/>
            <a:endParaRPr lang="en-US" dirty="0" smtClean="0"/>
          </a:p>
          <a:p>
            <a:r>
              <a:rPr lang="en-US" dirty="0" smtClean="0"/>
              <a:t>Next </a:t>
            </a:r>
            <a:r>
              <a:rPr lang="en-US" dirty="0"/>
              <a:t>Class: </a:t>
            </a:r>
            <a:r>
              <a:rPr lang="en-US" dirty="0" smtClean="0"/>
              <a:t>Algorithms and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43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Have a Happy Thanksgiving!</a:t>
            </a:r>
            <a:endParaRPr lang="en-US" dirty="0"/>
          </a:p>
        </p:txBody>
      </p:sp>
      <p:pic>
        <p:nvPicPr>
          <p:cNvPr id="1026" name="Picture 2" descr="http://cdn.gwlittle.com/images/uploads/Turkey-Dog-Costume-Australian-Shepherd_pu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" t="2525" r="2849" b="4345"/>
          <a:stretch/>
        </p:blipFill>
        <p:spPr bwMode="auto">
          <a:xfrm>
            <a:off x="2328673" y="1524000"/>
            <a:ext cx="4486656" cy="509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76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Your Lab 2 is an online lab again this week!</a:t>
            </a:r>
          </a:p>
          <a:p>
            <a:pPr lvl="1"/>
            <a:r>
              <a:rPr lang="en-US" dirty="0" smtClean="0"/>
              <a:t>Due by this Friday (Sept 11th) at 8:59:59 PM</a:t>
            </a:r>
          </a:p>
          <a:p>
            <a:pPr lvl="3"/>
            <a:endParaRPr lang="en-US" sz="1100" dirty="0" smtClean="0"/>
          </a:p>
          <a:p>
            <a:r>
              <a:rPr lang="en-US" dirty="0" smtClean="0"/>
              <a:t>Homework 1 is out</a:t>
            </a:r>
          </a:p>
          <a:p>
            <a:pPr lvl="1"/>
            <a:r>
              <a:rPr lang="en-US" dirty="0" smtClean="0"/>
              <a:t>Due by </a:t>
            </a:r>
            <a:r>
              <a:rPr lang="en-US" b="1" dirty="0" smtClean="0"/>
              <a:t>TONIGHT</a:t>
            </a:r>
            <a:r>
              <a:rPr lang="en-US" dirty="0" smtClean="0"/>
              <a:t> (Sept 8th) at 8:59:59 PM</a:t>
            </a:r>
          </a:p>
          <a:p>
            <a:r>
              <a:rPr lang="en-US" dirty="0" smtClean="0"/>
              <a:t>Homework 2 is out later today</a:t>
            </a:r>
          </a:p>
          <a:p>
            <a:pPr lvl="3"/>
            <a:endParaRPr lang="en-US" sz="1100" dirty="0" smtClean="0"/>
          </a:p>
          <a:p>
            <a:r>
              <a:rPr lang="en-US" dirty="0" smtClean="0"/>
              <a:t>Both of these assignments are on Blackboard</a:t>
            </a:r>
          </a:p>
          <a:p>
            <a:pPr lvl="1"/>
            <a:r>
              <a:rPr lang="en-US" dirty="0" smtClean="0"/>
              <a:t>Weekly Agendas are also on Blackboard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935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STEM?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STEM is an acronym referring to the academic disciplines of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u="sng" dirty="0"/>
              <a:t>S</a:t>
            </a:r>
            <a:r>
              <a:rPr lang="en-US" dirty="0"/>
              <a:t>cience, </a:t>
            </a:r>
          </a:p>
          <a:p>
            <a:pPr lvl="1"/>
            <a:r>
              <a:rPr lang="en-US" u="sng" dirty="0"/>
              <a:t>T</a:t>
            </a:r>
            <a:r>
              <a:rPr lang="en-US" dirty="0"/>
              <a:t>echnology, </a:t>
            </a:r>
          </a:p>
          <a:p>
            <a:pPr lvl="1"/>
            <a:r>
              <a:rPr lang="en-US" u="sng" dirty="0"/>
              <a:t>E</a:t>
            </a:r>
            <a:r>
              <a:rPr lang="en-US" dirty="0"/>
              <a:t>ngineering, and </a:t>
            </a:r>
          </a:p>
          <a:p>
            <a:pPr lvl="1"/>
            <a:r>
              <a:rPr lang="en-US" u="sng" dirty="0" smtClean="0"/>
              <a:t>M</a:t>
            </a:r>
            <a:r>
              <a:rPr lang="en-US" dirty="0" smtClean="0"/>
              <a:t>athematics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85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STEM Job Market (2013)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5.7 million total postings in STEM fields</a:t>
            </a:r>
          </a:p>
          <a:p>
            <a:pPr lvl="2"/>
            <a:endParaRPr lang="en-US" dirty="0"/>
          </a:p>
          <a:p>
            <a:r>
              <a:rPr lang="en-US" dirty="0"/>
              <a:t>4.4 million (76%) require at least a </a:t>
            </a:r>
            <a:br>
              <a:rPr lang="en-US" dirty="0"/>
            </a:br>
            <a:r>
              <a:rPr lang="en-US" u="sng" dirty="0"/>
              <a:t>bachelor’s degree</a:t>
            </a:r>
          </a:p>
          <a:p>
            <a:pPr lvl="2"/>
            <a:endParaRPr lang="en-US" dirty="0"/>
          </a:p>
          <a:p>
            <a:r>
              <a:rPr lang="en-US" dirty="0"/>
              <a:t>2.3 million (41%) are </a:t>
            </a:r>
            <a:r>
              <a:rPr lang="en-US" u="sng" dirty="0"/>
              <a:t>entry-level jobs </a:t>
            </a:r>
          </a:p>
          <a:p>
            <a:pPr lvl="1"/>
            <a:r>
              <a:rPr lang="en-US" dirty="0" smtClean="0"/>
              <a:t>Requiring </a:t>
            </a:r>
            <a:r>
              <a:rPr lang="en-US" dirty="0"/>
              <a:t>less than 2 years of experience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733926" y="6549509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</a:t>
            </a:r>
            <a:r>
              <a:rPr lang="en-US" sz="1400" dirty="0"/>
              <a:t>://burning-glass.com/research/stem/</a:t>
            </a:r>
          </a:p>
        </p:txBody>
      </p:sp>
    </p:spTree>
    <p:extLst>
      <p:ext uri="{BB962C8B-B14F-4D97-AF65-F5344CB8AC3E}">
        <p14:creationId xmlns:p14="http://schemas.microsoft.com/office/powerpoint/2010/main" val="179480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STEM Jobs by Career Area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73" y="2339793"/>
            <a:ext cx="8811855" cy="262593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733926" y="6549509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</a:t>
            </a:r>
            <a:r>
              <a:rPr lang="en-US" sz="1400" dirty="0"/>
              <a:t>://burning-glass.com/research/stem/</a:t>
            </a:r>
          </a:p>
        </p:txBody>
      </p:sp>
    </p:spTree>
    <p:extLst>
      <p:ext uri="{BB962C8B-B14F-4D97-AF65-F5344CB8AC3E}">
        <p14:creationId xmlns:p14="http://schemas.microsoft.com/office/powerpoint/2010/main" val="172340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36" y="826364"/>
            <a:ext cx="8977928" cy="1143000"/>
          </a:xfrm>
        </p:spPr>
        <p:txBody>
          <a:bodyPr/>
          <a:lstStyle/>
          <a:p>
            <a:r>
              <a:rPr lang="en-US" dirty="0"/>
              <a:t>Entry-Level STEM Jobs by Career Area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73" y="2419100"/>
            <a:ext cx="8811855" cy="24673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733926" y="6549509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</a:t>
            </a:r>
            <a:r>
              <a:rPr lang="en-US" sz="1400" dirty="0"/>
              <a:t>://burning-glass.com/research/stem/</a:t>
            </a:r>
          </a:p>
        </p:txBody>
      </p:sp>
    </p:spTree>
    <p:extLst>
      <p:ext uri="{BB962C8B-B14F-4D97-AF65-F5344CB8AC3E}">
        <p14:creationId xmlns:p14="http://schemas.microsoft.com/office/powerpoint/2010/main" val="43757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Demand for STEM Graduates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48% of all entry-level jobs requiring a </a:t>
            </a:r>
            <a:r>
              <a:rPr lang="en-US" dirty="0" smtClean="0"/>
              <a:t>bachelor’s </a:t>
            </a:r>
            <a:r>
              <a:rPr lang="en-US" dirty="0"/>
              <a:t>degree or higher </a:t>
            </a:r>
            <a:r>
              <a:rPr lang="en-US" dirty="0" smtClean="0"/>
              <a:t>are </a:t>
            </a:r>
            <a:r>
              <a:rPr lang="en-US" dirty="0"/>
              <a:t>in STEM </a:t>
            </a:r>
            <a:r>
              <a:rPr lang="en-US" dirty="0" smtClean="0"/>
              <a:t>fields</a:t>
            </a:r>
          </a:p>
          <a:p>
            <a:pPr lvl="1"/>
            <a:r>
              <a:rPr lang="en-US" dirty="0" smtClean="0"/>
              <a:t>Only </a:t>
            </a:r>
            <a:r>
              <a:rPr lang="en-US" dirty="0"/>
              <a:t>29% of bachelor’s </a:t>
            </a:r>
            <a:r>
              <a:rPr lang="en-US" dirty="0" smtClean="0"/>
              <a:t>degrees are in a STEM field</a:t>
            </a:r>
            <a:endParaRPr lang="en-US" dirty="0"/>
          </a:p>
          <a:p>
            <a:pPr lvl="3"/>
            <a:endParaRPr lang="en-US" dirty="0" smtClean="0"/>
          </a:p>
          <a:p>
            <a:r>
              <a:rPr lang="en-US" dirty="0" smtClean="0"/>
              <a:t>There </a:t>
            </a:r>
            <a:r>
              <a:rPr lang="en-US" dirty="0"/>
              <a:t>are </a:t>
            </a:r>
            <a:r>
              <a:rPr lang="en-US" u="sng" dirty="0"/>
              <a:t>2.5 entry-level job postings</a:t>
            </a:r>
            <a:r>
              <a:rPr lang="en-US" dirty="0"/>
              <a:t> for each new 4-year graduate in STEM </a:t>
            </a:r>
            <a:r>
              <a:rPr lang="en-US" dirty="0" smtClean="0"/>
              <a:t>fields</a:t>
            </a:r>
          </a:p>
          <a:p>
            <a:pPr lvl="1"/>
            <a:r>
              <a:rPr lang="en-US" dirty="0" smtClean="0"/>
              <a:t>Compared </a:t>
            </a:r>
            <a:r>
              <a:rPr lang="en-US" dirty="0"/>
              <a:t>to 1.1 postings for each new </a:t>
            </a:r>
            <a:r>
              <a:rPr lang="en-US" dirty="0" smtClean="0"/>
              <a:t>graduate </a:t>
            </a:r>
            <a:r>
              <a:rPr lang="en-US" dirty="0"/>
              <a:t>in non-STEM fields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733926" y="6549509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</a:t>
            </a:r>
            <a:r>
              <a:rPr lang="en-US" sz="1400" dirty="0"/>
              <a:t>://burning-glass.com/research/stem/</a:t>
            </a:r>
          </a:p>
        </p:txBody>
      </p:sp>
    </p:spTree>
    <p:extLst>
      <p:ext uri="{BB962C8B-B14F-4D97-AF65-F5344CB8AC3E}">
        <p14:creationId xmlns:p14="http://schemas.microsoft.com/office/powerpoint/2010/main" val="328038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to Careers in Computer Science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8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7061</TotalTime>
  <Words>978</Words>
  <Application>Microsoft Office PowerPoint</Application>
  <PresentationFormat>On-screen Show (4:3)</PresentationFormat>
  <Paragraphs>205</Paragraphs>
  <Slides>33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CMSC201  Computer Science I for Majors  Lecture 0X – Careers</vt:lpstr>
      <vt:lpstr>Today’s Objectives</vt:lpstr>
      <vt:lpstr>Careers in STEM Fields</vt:lpstr>
      <vt:lpstr>What is STEM?</vt:lpstr>
      <vt:lpstr>STEM Job Market (2013)</vt:lpstr>
      <vt:lpstr>STEM Jobs by Career Area</vt:lpstr>
      <vt:lpstr>Entry-Level STEM Jobs by Career Area</vt:lpstr>
      <vt:lpstr>Demand for STEM Graduates</vt:lpstr>
      <vt:lpstr>Introduction to Careers in Computer Science</vt:lpstr>
      <vt:lpstr>PowerPoint Presentation</vt:lpstr>
      <vt:lpstr>Software Applications Developer</vt:lpstr>
      <vt:lpstr>Interdisciplinary Computer Science</vt:lpstr>
      <vt:lpstr>Learning to Program is for Everyone</vt:lpstr>
      <vt:lpstr>Computer Science and Biology</vt:lpstr>
      <vt:lpstr>Computer Science and Film</vt:lpstr>
      <vt:lpstr>Computer Science and Healthcare</vt:lpstr>
      <vt:lpstr>Computer Science and Space</vt:lpstr>
      <vt:lpstr>Computer Science and MechE</vt:lpstr>
      <vt:lpstr>Computer Science and Finance</vt:lpstr>
      <vt:lpstr>Job Listings and Descriptions</vt:lpstr>
      <vt:lpstr>Job Descriptions</vt:lpstr>
      <vt:lpstr>Example Job Listing</vt:lpstr>
      <vt:lpstr>Example Job Listing</vt:lpstr>
      <vt:lpstr>Grad School (Master’s and Ph.D.)</vt:lpstr>
      <vt:lpstr>Why (or Why Not) Grad School?</vt:lpstr>
      <vt:lpstr>Why (or Why Not) Grad School?</vt:lpstr>
      <vt:lpstr>How Long is Grad School?</vt:lpstr>
      <vt:lpstr>What Is It Good For?</vt:lpstr>
      <vt:lpstr>Paying for Grad School</vt:lpstr>
      <vt:lpstr>Applying to Grad School</vt:lpstr>
      <vt:lpstr>Announcements</vt:lpstr>
      <vt:lpstr>Have a Happy Thanksgiving!</vt:lpstr>
      <vt:lpstr>Announcements</vt:lpstr>
    </vt:vector>
  </TitlesOfParts>
  <Company>UMBC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Katherine Gibson</dc:creator>
  <cp:lastModifiedBy>Katie</cp:lastModifiedBy>
  <cp:revision>143</cp:revision>
  <dcterms:created xsi:type="dcterms:W3CDTF">2014-05-05T14:25:42Z</dcterms:created>
  <dcterms:modified xsi:type="dcterms:W3CDTF">2015-11-25T17:51:23Z</dcterms:modified>
</cp:coreProperties>
</file>